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3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2" r:id="rId13"/>
    <p:sldId id="273" r:id="rId14"/>
    <p:sldId id="277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94702" autoAdjust="0"/>
  </p:normalViewPr>
  <p:slideViewPr>
    <p:cSldViewPr>
      <p:cViewPr varScale="1">
        <p:scale>
          <a:sx n="68" d="100"/>
          <a:sy n="68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8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3599-0285-43C7-B305-FE601F2A4249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CDBC-8C5A-4AAF-9627-369064CD3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5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355 Programming Du Jour (Programming Languages &amp; Paradigms)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(A Type is a Set)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type is </a:t>
            </a:r>
            <a:r>
              <a:rPr lang="en-US" smtClean="0"/>
              <a:t>a (mathematical) set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values of a type</a:t>
            </a:r>
          </a:p>
          <a:p>
            <a:pPr lvl="2"/>
            <a:r>
              <a:rPr lang="en-US" dirty="0" smtClean="0"/>
              <a:t>Are encoded into memory same way</a:t>
            </a:r>
          </a:p>
          <a:p>
            <a:pPr lvl="2"/>
            <a:r>
              <a:rPr lang="en-US" dirty="0" smtClean="0"/>
              <a:t>Use same collection of operations</a:t>
            </a:r>
          </a:p>
          <a:p>
            <a:pPr lvl="1"/>
            <a:r>
              <a:rPr lang="en-US" dirty="0" smtClean="0"/>
              <a:t>Some types support finite set of values</a:t>
            </a:r>
          </a:p>
          <a:p>
            <a:pPr lvl="2"/>
            <a:r>
              <a:rPr lang="en-US" dirty="0" smtClean="0"/>
              <a:t>Examples of this type?</a:t>
            </a:r>
          </a:p>
          <a:p>
            <a:pPr lvl="1"/>
            <a:r>
              <a:rPr lang="en-US" dirty="0" smtClean="0"/>
              <a:t>Some types support infinitely many values</a:t>
            </a:r>
          </a:p>
          <a:p>
            <a:pPr lvl="2"/>
            <a:r>
              <a:rPr lang="en-US" dirty="0" smtClean="0"/>
              <a:t>Example of this type?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Equivalence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525000" cy="462560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When </a:t>
            </a:r>
            <a:r>
              <a:rPr lang="en-US" dirty="0"/>
              <a:t>does lang. decide if two types are equivalent?</a:t>
            </a:r>
          </a:p>
          <a:p>
            <a:pPr lvl="1"/>
            <a:r>
              <a:rPr lang="en-US" dirty="0" smtClean="0"/>
              <a:t>If language uses </a:t>
            </a:r>
            <a:r>
              <a:rPr lang="en-US" i="1" dirty="0" smtClean="0"/>
              <a:t>name equivalence then</a:t>
            </a:r>
          </a:p>
          <a:p>
            <a:pPr lvl="2"/>
            <a:r>
              <a:rPr lang="en-US" dirty="0" smtClean="0"/>
              <a:t>Two types are equivalent </a:t>
            </a:r>
            <a:r>
              <a:rPr lang="en-US" dirty="0" err="1" smtClean="0"/>
              <a:t>iff</a:t>
            </a:r>
            <a:r>
              <a:rPr lang="en-US" dirty="0" smtClean="0"/>
              <a:t> they have the same name</a:t>
            </a:r>
            <a:endParaRPr lang="en-US" dirty="0"/>
          </a:p>
          <a:p>
            <a:pPr lvl="1"/>
            <a:r>
              <a:rPr lang="en-US" dirty="0" smtClean="0"/>
              <a:t>If it uses </a:t>
            </a:r>
            <a:r>
              <a:rPr lang="en-US" i="1" dirty="0" smtClean="0"/>
              <a:t>structural equivalence then</a:t>
            </a:r>
            <a:endParaRPr lang="en-US" dirty="0" smtClean="0"/>
          </a:p>
          <a:p>
            <a:pPr lvl="2"/>
            <a:r>
              <a:rPr lang="en-US" dirty="0" smtClean="0"/>
              <a:t>Two types are equivalent </a:t>
            </a:r>
            <a:r>
              <a:rPr lang="en-US" dirty="0" err="1" smtClean="0"/>
              <a:t>iff</a:t>
            </a:r>
            <a:r>
              <a:rPr lang="en-US" dirty="0" smtClean="0"/>
              <a:t> they are constructed with the same primitive types</a:t>
            </a:r>
          </a:p>
          <a:p>
            <a:pPr lvl="2"/>
            <a:endParaRPr lang="en-US" dirty="0" smtClean="0"/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type irpair1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real;</a:t>
            </a: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type irpair2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real;</a:t>
            </a: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 f (x: irpair1) = #1x;</a:t>
            </a:r>
          </a:p>
          <a:p>
            <a:pPr marL="118872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cs typeface="Courier New" panose="02070309020205020404" pitchFamily="49" charset="0"/>
              </a:rPr>
              <a:t>What happens if you try to call </a:t>
            </a:r>
            <a:r>
              <a:rPr lang="en-US" sz="2200" dirty="0" err="1" smtClean="0">
                <a:cs typeface="Courier New" panose="02070309020205020404" pitchFamily="49" charset="0"/>
              </a:rPr>
              <a:t>func</a:t>
            </a:r>
            <a:r>
              <a:rPr lang="en-US" sz="2200" dirty="0" smtClean="0">
                <a:cs typeface="Courier New" panose="02070309020205020404" pitchFamily="49" charset="0"/>
              </a:rPr>
              <a:t> f with a value of type irpair2?</a:t>
            </a:r>
          </a:p>
          <a:p>
            <a:r>
              <a:rPr lang="en-US" sz="2200" dirty="0" smtClean="0">
                <a:cs typeface="Courier New" panose="02070309020205020404" pitchFamily="49" charset="0"/>
              </a:rPr>
              <a:t>ML uses structural equivalence</a:t>
            </a:r>
          </a:p>
          <a:p>
            <a:endParaRPr lang="en-US" sz="2000" dirty="0" smtClean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Can you think of a similar example in Java? </a:t>
            </a:r>
          </a:p>
          <a:p>
            <a:r>
              <a:rPr lang="en-US" sz="2000" dirty="0" smtClean="0">
                <a:cs typeface="Courier New" panose="02070309020205020404" pitchFamily="49" charset="0"/>
              </a:rPr>
              <a:t>Which rule does Java use to determine if two types are equivalent?</a:t>
            </a:r>
            <a:endParaRPr lang="en-US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Safe Languages</a:t>
            </a:r>
            <a:br>
              <a:rPr lang="en-US" dirty="0" smtClean="0"/>
            </a:br>
            <a:r>
              <a:rPr lang="en-US" dirty="0" smtClean="0"/>
              <a:t>(not in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>
            <a:noAutofit/>
          </a:bodyPr>
          <a:lstStyle/>
          <a:p>
            <a:r>
              <a:rPr lang="en-US" sz="2400" dirty="0"/>
              <a:t>The type-safety of a programming language is the extent to which it prevents type-errors. </a:t>
            </a:r>
            <a:endParaRPr lang="en-US" sz="2400" dirty="0" smtClean="0"/>
          </a:p>
          <a:p>
            <a:r>
              <a:rPr lang="en-US" sz="2400" dirty="0" smtClean="0"/>
              <a:t>Type errors can be prevented at run time or compile time.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Assembly language provides no type safety </a:t>
            </a:r>
          </a:p>
          <a:p>
            <a:r>
              <a:rPr lang="en-US" sz="1800" dirty="0" smtClean="0"/>
              <a:t> 32 bits can represent a </a:t>
            </a:r>
            <a:r>
              <a:rPr lang="en-US" sz="1800" dirty="0" err="1" smtClean="0"/>
              <a:t>int</a:t>
            </a:r>
            <a:r>
              <a:rPr lang="en-US" sz="1800" dirty="0" smtClean="0"/>
              <a:t>, char, or double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programmer grabs a 32-bit number which really represents an integer and performs a machine-level floating point addition on it, the result is undefined, </a:t>
            </a:r>
            <a:r>
              <a:rPr lang="en-US" sz="1800" dirty="0" smtClean="0"/>
              <a:t>meaning the results may be unpredictable from one computer to the next. </a:t>
            </a:r>
            <a:endParaRPr lang="en-US" sz="2400" dirty="0" smtClean="0"/>
          </a:p>
          <a:p>
            <a:r>
              <a:rPr lang="en-US" sz="2400" dirty="0" smtClean="0"/>
              <a:t>Higher level programming languages usually reduce the burden the programmer has on keeping track of data types.  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C/C++ </a:t>
            </a:r>
            <a:r>
              <a:rPr lang="en-US" sz="1800" dirty="0" smtClean="0"/>
              <a:t> - provides low degree to type-safety</a:t>
            </a:r>
          </a:p>
          <a:p>
            <a:pPr lvl="1"/>
            <a:r>
              <a:rPr lang="en-US" sz="1800" dirty="0" smtClean="0"/>
              <a:t>Python – provides medium type-safety</a:t>
            </a:r>
          </a:p>
          <a:p>
            <a:pPr lvl="1"/>
            <a:r>
              <a:rPr lang="en-US" sz="1800" dirty="0" smtClean="0"/>
              <a:t>Java, ML -provides high type-safety 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28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safety issues in C</a:t>
            </a:r>
            <a:br>
              <a:rPr lang="en-US" dirty="0" smtClean="0"/>
            </a:br>
            <a:r>
              <a:rPr lang="en-US" dirty="0" smtClean="0"/>
              <a:t>(not in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 </a:t>
            </a:r>
            <a:r>
              <a:rPr lang="en-US" dirty="0"/>
              <a:t>casts are </a:t>
            </a:r>
            <a:r>
              <a:rPr lang="en-US" i="1" dirty="0"/>
              <a:t>not</a:t>
            </a:r>
            <a:r>
              <a:rPr lang="en-US" dirty="0"/>
              <a:t> dynamically checked for "truthfulness" --- if the values are incompatible, the compiler will </a:t>
            </a:r>
            <a:r>
              <a:rPr lang="en-US" i="1" dirty="0"/>
              <a:t>do the best it can</a:t>
            </a:r>
            <a:r>
              <a:rPr lang="en-US" dirty="0"/>
              <a:t>, by reinterpreting the in-memory bit pattern of the expression being casted as if it belonged to the type being casted to. </a:t>
            </a:r>
            <a:endParaRPr lang="en-US" dirty="0" smtClean="0"/>
          </a:p>
          <a:p>
            <a:endParaRPr lang="en-US" dirty="0"/>
          </a:p>
          <a:p>
            <a:pPr marL="41148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f(char*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(double*)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1148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 3.5;</a:t>
            </a:r>
          </a:p>
          <a:p>
            <a:pPr marL="411480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Above </a:t>
            </a:r>
            <a:r>
              <a:rPr lang="en-US" dirty="0"/>
              <a:t>a pointer to a character is being cast to a pointer to a </a:t>
            </a:r>
            <a:r>
              <a:rPr lang="en-US" dirty="0" smtClean="0"/>
              <a:t>double</a:t>
            </a:r>
            <a:endParaRPr lang="en-US" dirty="0"/>
          </a:p>
          <a:p>
            <a:pPr marL="11887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safety issues lead to security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839200" cy="462560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treat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as a pointer, using a cast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i_ptr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points to the memory address 100*/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i_ptr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 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store through this pointer --- placing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bad data at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address*/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i_ptr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= 0xBADCAT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Risk: </a:t>
            </a:r>
          </a:p>
          <a:p>
            <a:r>
              <a:rPr lang="en-US" dirty="0" smtClean="0"/>
              <a:t>0xBADCAT could be the address of malicious code</a:t>
            </a:r>
          </a:p>
          <a:p>
            <a:r>
              <a:rPr lang="en-US" dirty="0" smtClean="0"/>
              <a:t>Imagine </a:t>
            </a:r>
            <a:r>
              <a:rPr lang="en-US" dirty="0" smtClean="0"/>
              <a:t>memory address </a:t>
            </a:r>
            <a:r>
              <a:rPr lang="en-US" dirty="0" smtClean="0"/>
              <a:t>100 stored the address of  some valid function.</a:t>
            </a:r>
          </a:p>
          <a:p>
            <a:r>
              <a:rPr lang="en-US" dirty="0" smtClean="0"/>
              <a:t>The code above overwrites the contents of address 100 with the address of malicious code.</a:t>
            </a:r>
          </a:p>
          <a:p>
            <a:r>
              <a:rPr lang="en-US" dirty="0" smtClean="0"/>
              <a:t>Any application that was </a:t>
            </a:r>
            <a:r>
              <a:rPr lang="en-US" dirty="0" smtClean="0"/>
              <a:t>previously </a:t>
            </a:r>
            <a:r>
              <a:rPr lang="en-US" dirty="0" smtClean="0"/>
              <a:t>using the memory address 100 </a:t>
            </a:r>
            <a:r>
              <a:rPr lang="en-US" dirty="0" smtClean="0"/>
              <a:t> </a:t>
            </a:r>
            <a:r>
              <a:rPr lang="en-US" dirty="0" smtClean="0"/>
              <a:t>will now execute the malicious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304800"/>
            <a:ext cx="2590800" cy="5791200"/>
            <a:chOff x="5410200" y="304800"/>
            <a:chExt cx="2590800" cy="57912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67056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67056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/>
                  <a:cs typeface="Courier New"/>
                </a:rPr>
                <a:t>60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67056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xx</a:t>
              </a:r>
              <a:r>
                <a:rPr lang="en-US" sz="1800" i="0" dirty="0" smtClean="0">
                  <a:latin typeface="Courier New"/>
                  <a:cs typeface="Courier New"/>
                </a:rPr>
                <a:t> 100</a:t>
              </a:r>
              <a:endParaRPr kumimoji="0" lang="en-US" sz="1800" i="0" u="non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7056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705600" y="1905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705600" y="2209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705600" y="2514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705600" y="2819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705600" y="3124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4102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20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4102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60: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7056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7056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705600" y="4572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705600" y="304800"/>
              <a:ext cx="1295400" cy="579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5410200" y="304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4102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(main)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4102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(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4102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10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5410200" y="5638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2400" y="228600"/>
            <a:ext cx="2590800" cy="5791200"/>
            <a:chOff x="5410200" y="304800"/>
            <a:chExt cx="2590800" cy="5791200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67056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</a:t>
              </a:r>
              <a:r>
                <a:rPr lang="en-US" dirty="0" err="1" smtClean="0">
                  <a:latin typeface="Courier New"/>
                  <a:cs typeface="Courier New"/>
                </a:rPr>
                <a:t>xx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67056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BADCAT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7056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i="0" strike="sngStrike" dirty="0" smtClean="0">
                  <a:latin typeface="Courier New"/>
                  <a:cs typeface="Courier New"/>
                </a:rPr>
                <a:t>xx</a:t>
              </a:r>
              <a:r>
                <a:rPr lang="en-US" sz="1800" i="0" dirty="0" smtClean="0">
                  <a:latin typeface="Courier New"/>
                  <a:cs typeface="Courier New"/>
                </a:rPr>
                <a:t> </a:t>
              </a:r>
              <a:r>
                <a:rPr lang="en-US" b="1" dirty="0" smtClean="0">
                  <a:latin typeface="Courier New"/>
                  <a:cs typeface="Courier New"/>
                </a:rPr>
                <a:t>10</a:t>
              </a:r>
              <a:r>
                <a:rPr lang="en-US" sz="1800" b="1" i="0" dirty="0" smtClean="0">
                  <a:latin typeface="Courier New"/>
                  <a:cs typeface="Courier New"/>
                </a:rPr>
                <a:t>0 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6705600" y="1600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sng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6705600" y="1905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705600" y="22098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6705600" y="25146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6705600" y="2819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6705600" y="3124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5410200" y="9906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20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54102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60: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6705600" y="39624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67056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6705600" y="4572000"/>
              <a:ext cx="1295400" cy="304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0" strike="sngStrike" dirty="0" err="1" smtClean="0">
                  <a:latin typeface="Courier New"/>
                  <a:cs typeface="Courier New"/>
                </a:rPr>
                <a:t>xxxxxx</a:t>
              </a:r>
              <a:endParaRPr kumimoji="0" lang="en-US" sz="1800" i="0" u="none" strike="sng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705600" y="304800"/>
              <a:ext cx="1295400" cy="579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410200" y="304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5410200" y="12954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(main)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5410200" y="42672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(</a:t>
              </a:r>
              <a:r>
                <a:rPr kumimoji="0" lang="en-US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fred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)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5410200" y="53340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i="0" dirty="0" smtClean="0">
                  <a:latin typeface="Courier New"/>
                  <a:cs typeface="Courier New"/>
                </a:rPr>
                <a:t>10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0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  <a:cs typeface="Courier New"/>
                </a:rPr>
                <a:t>: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5410200" y="5638800"/>
              <a:ext cx="12954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endParaRPr>
            </a:p>
          </p:txBody>
        </p:sp>
      </p:grpSp>
      <p:sp>
        <p:nvSpPr>
          <p:cNvPr id="47" name="Rounded Rectangle 46"/>
          <p:cNvSpPr/>
          <p:nvPr/>
        </p:nvSpPr>
        <p:spPr bwMode="auto">
          <a:xfrm>
            <a:off x="4038600" y="2438400"/>
            <a:ext cx="1295400" cy="3048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ourier New"/>
                <a:cs typeface="Courier New"/>
              </a:rPr>
              <a:t>BADCAT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rPr>
              <a:t>: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3810000" y="2743200"/>
            <a:ext cx="15240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Malware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cs typeface="Courier New"/>
              </a:rPr>
              <a:t>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402682"/>
            <a:ext cx="1308278" cy="95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use type un-safe languages?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Are there any advantages to type un-safe languages like C or C++?</a:t>
            </a:r>
          </a:p>
          <a:p>
            <a:pPr lvl="1"/>
            <a:r>
              <a:rPr lang="en-US" dirty="0" smtClean="0"/>
              <a:t>Simplifies compilers job</a:t>
            </a:r>
          </a:p>
          <a:p>
            <a:pPr lvl="1"/>
            <a:r>
              <a:rPr lang="en-US" dirty="0" smtClean="0"/>
              <a:t>Produces efficient code</a:t>
            </a:r>
          </a:p>
          <a:p>
            <a:pPr lvl="1"/>
            <a:r>
              <a:rPr lang="en-US" dirty="0" smtClean="0"/>
              <a:t>Gives programmers explicit control over low level details. </a:t>
            </a:r>
          </a:p>
          <a:p>
            <a:endParaRPr lang="en-US" dirty="0"/>
          </a:p>
          <a:p>
            <a:r>
              <a:rPr lang="en-US" dirty="0" smtClean="0"/>
              <a:t>Many experts believe that type un-safe languages like C and C++ </a:t>
            </a:r>
            <a:r>
              <a:rPr lang="en-US" dirty="0"/>
              <a:t> </a:t>
            </a:r>
            <a:r>
              <a:rPr lang="en-US" dirty="0" smtClean="0"/>
              <a:t>should be used for only for low level routines and performance critical methods.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What is a primitive type?</a:t>
            </a:r>
          </a:p>
          <a:p>
            <a:pPr lvl="2"/>
            <a:r>
              <a:rPr lang="en-US" dirty="0" smtClean="0"/>
              <a:t>Any type that a program can use but cannot define for itself</a:t>
            </a:r>
          </a:p>
          <a:p>
            <a:pPr lvl="1"/>
            <a:r>
              <a:rPr lang="en-US" dirty="0" smtClean="0"/>
              <a:t>What is a constructed type? </a:t>
            </a:r>
            <a:endParaRPr lang="en-US" dirty="0"/>
          </a:p>
          <a:p>
            <a:pPr lvl="2"/>
            <a:r>
              <a:rPr lang="en-US" dirty="0" smtClean="0"/>
              <a:t>Any thing program defines for it self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struct</a:t>
            </a:r>
            <a:r>
              <a:rPr lang="en-US" dirty="0" smtClean="0"/>
              <a:t> and class definitions, enumerations</a:t>
            </a:r>
          </a:p>
          <a:p>
            <a:pPr lvl="2"/>
            <a:r>
              <a:rPr lang="en-US" dirty="0" smtClean="0"/>
              <a:t>ML e.g., </a:t>
            </a:r>
            <a:r>
              <a:rPr lang="en-US" dirty="0" smtClean="0">
                <a:solidFill>
                  <a:srgbClr val="00B050"/>
                </a:solidFill>
              </a:rPr>
              <a:t>type </a:t>
            </a:r>
            <a:r>
              <a:rPr lang="en-US" dirty="0" err="1" smtClean="0">
                <a:solidFill>
                  <a:srgbClr val="00B050"/>
                </a:solidFill>
              </a:rPr>
              <a:t>intPair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*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pPr lvl="2"/>
            <a:r>
              <a:rPr lang="en-US" dirty="0" smtClean="0"/>
              <a:t>C++ e.g., </a:t>
            </a:r>
            <a:r>
              <a:rPr lang="en-US" dirty="0" err="1" smtClean="0">
                <a:solidFill>
                  <a:srgbClr val="00B050"/>
                </a:solidFill>
              </a:rPr>
              <a:t>typedef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intPtr</a:t>
            </a:r>
            <a:r>
              <a:rPr lang="en-US" dirty="0" smtClean="0">
                <a:solidFill>
                  <a:srgbClr val="00B050"/>
                </a:solidFill>
              </a:rPr>
              <a:t> = *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pPr lvl="1"/>
            <a:r>
              <a:rPr lang="en-US" dirty="0" smtClean="0"/>
              <a:t>Primitive types defined at</a:t>
            </a:r>
          </a:p>
          <a:p>
            <a:pPr lvl="2"/>
            <a:r>
              <a:rPr lang="en-US" dirty="0" smtClean="0"/>
              <a:t>Language specification time (i.e., when lang. defined)</a:t>
            </a:r>
          </a:p>
          <a:p>
            <a:pPr lvl="2"/>
            <a:r>
              <a:rPr lang="en-US" dirty="0" smtClean="0"/>
              <a:t>Language implementation time (i.e., when compiled/interpreted)</a:t>
            </a:r>
          </a:p>
          <a:p>
            <a:pPr lvl="2"/>
            <a:r>
              <a:rPr lang="en-US" dirty="0" smtClean="0"/>
              <a:t>Why? Allow different compilers to generate efficient machine language code for different processors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(cont’d)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52400" y="1676400"/>
            <a:ext cx="8229600" cy="462560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What is an enumeration?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collection of named </a:t>
            </a:r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Is this a primitive type or a constructed type?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768096" lvl="2" indent="0">
              <a:buNone/>
            </a:pPr>
            <a:endParaRPr lang="en-US" dirty="0"/>
          </a:p>
          <a:p>
            <a:pPr marL="768096" lvl="2" indent="0">
              <a:buNone/>
            </a:pPr>
            <a:endParaRPr lang="en-US" dirty="0" smtClean="0"/>
          </a:p>
          <a:p>
            <a:pPr lvl="2"/>
            <a:r>
              <a:rPr lang="en-US" dirty="0"/>
              <a:t>A common representation is to treat the values of an enumeration as small </a:t>
            </a:r>
            <a:r>
              <a:rPr lang="en-US" dirty="0" smtClean="0"/>
              <a:t>integers as in C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/>
              <a:t>Representation may also be hidden as in ML</a:t>
            </a:r>
          </a:p>
          <a:p>
            <a:pPr lvl="3"/>
            <a:r>
              <a:rPr lang="en-US" dirty="0" smtClean="0"/>
              <a:t>Only equality is allowed</a:t>
            </a:r>
            <a:endParaRPr lang="en-US" dirty="0"/>
          </a:p>
          <a:p>
            <a:pPr marL="768096" lvl="2" indent="0">
              <a:buNone/>
            </a:pP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5025" y="2842850"/>
            <a:ext cx="73116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C:	</a:t>
            </a:r>
            <a:r>
              <a:rPr lang="en-US" sz="1800" b="1" dirty="0" err="1">
                <a:latin typeface="Courier New" pitchFamily="-112" charset="0"/>
              </a:rPr>
              <a:t>enum</a:t>
            </a:r>
            <a:r>
              <a:rPr lang="en-US" sz="1800" b="1" dirty="0">
                <a:latin typeface="Courier New" pitchFamily="-112" charset="0"/>
              </a:rPr>
              <a:t> coin {penny, nickel, dime, quarter};</a:t>
            </a:r>
            <a:endParaRPr lang="en-US" dirty="0"/>
          </a:p>
          <a:p>
            <a:r>
              <a:rPr lang="en-US" dirty="0"/>
              <a:t>Ada:	</a:t>
            </a:r>
            <a:r>
              <a:rPr lang="en-US" sz="1800" b="1" dirty="0">
                <a:latin typeface="Courier New" pitchFamily="-112" charset="0"/>
              </a:rPr>
              <a:t>type GENDER is (MALE, FEMALE);</a:t>
            </a:r>
          </a:p>
          <a:p>
            <a:r>
              <a:rPr lang="en-US" dirty="0" smtClean="0"/>
              <a:t>ML</a:t>
            </a:r>
            <a:r>
              <a:rPr lang="en-US" dirty="0"/>
              <a:t>:</a:t>
            </a:r>
            <a:r>
              <a:rPr lang="en-US" sz="1800" b="1" dirty="0">
                <a:latin typeface="Courier New" pitchFamily="-112" charset="0"/>
              </a:rPr>
              <a:t>	datatype day = M | </a:t>
            </a:r>
            <a:r>
              <a:rPr lang="en-US" sz="1800" b="1" dirty="0" err="1">
                <a:latin typeface="Courier New" pitchFamily="-112" charset="0"/>
              </a:rPr>
              <a:t>Tu</a:t>
            </a:r>
            <a:r>
              <a:rPr lang="en-US" sz="1800" b="1" dirty="0">
                <a:latin typeface="Courier New" pitchFamily="-112" charset="0"/>
              </a:rPr>
              <a:t> | W | </a:t>
            </a:r>
            <a:r>
              <a:rPr lang="en-US" sz="1800" b="1" dirty="0" err="1">
                <a:latin typeface="Courier New" pitchFamily="-112" charset="0"/>
              </a:rPr>
              <a:t>Th</a:t>
            </a:r>
            <a:r>
              <a:rPr lang="en-US" sz="1800" b="1" dirty="0">
                <a:latin typeface="Courier New" pitchFamily="-112" charset="0"/>
              </a:rPr>
              <a:t> | F | Sa | Su;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30382" y="4720352"/>
            <a:ext cx="85940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latin typeface="Courier New" pitchFamily="-112" charset="0"/>
              </a:rPr>
              <a:t>enum</a:t>
            </a:r>
            <a:r>
              <a:rPr lang="en-US" sz="1800" b="1" dirty="0">
                <a:latin typeface="Courier New" pitchFamily="-112" charset="0"/>
              </a:rPr>
              <a:t> coin { penny = 1, nickel = 5, dime = 10, quarter = 25 </a:t>
            </a:r>
            <a:r>
              <a:rPr lang="en-US" sz="1800" b="1" dirty="0" smtClean="0">
                <a:latin typeface="Courier New" pitchFamily="-112" charset="0"/>
              </a:rPr>
              <a:t>};</a:t>
            </a:r>
          </a:p>
          <a:p>
            <a:r>
              <a:rPr lang="en-US" b="1" dirty="0" err="1" smtClean="0">
                <a:latin typeface="Courier New" pitchFamily="-112" charset="0"/>
              </a:rPr>
              <a:t>int</a:t>
            </a:r>
            <a:r>
              <a:rPr lang="en-US" b="1" dirty="0" smtClean="0">
                <a:latin typeface="Courier New" pitchFamily="-112" charset="0"/>
              </a:rPr>
              <a:t> </a:t>
            </a:r>
            <a:r>
              <a:rPr lang="en-US" b="1" dirty="0">
                <a:latin typeface="Courier New" pitchFamily="-112" charset="0"/>
              </a:rPr>
              <a:t>x = penny + nickel + dime;</a:t>
            </a:r>
          </a:p>
          <a:p>
            <a:endParaRPr lang="en-US" sz="1800" b="1" dirty="0">
              <a:latin typeface="Courier New" pitchFamily="-112" charset="0"/>
            </a:endParaRPr>
          </a:p>
        </p:txBody>
      </p:sp>
      <p:sp>
        <p:nvSpPr>
          <p:cNvPr id="8" name="Text Box 1028"/>
          <p:cNvSpPr txBox="1">
            <a:spLocks noChangeArrowheads="1"/>
          </p:cNvSpPr>
          <p:nvPr/>
        </p:nvSpPr>
        <p:spPr bwMode="auto">
          <a:xfrm>
            <a:off x="835025" y="622015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ourier New" pitchFamily="-112" charset="0"/>
              </a:rPr>
              <a:t>fun </a:t>
            </a:r>
            <a:r>
              <a:rPr lang="en-US" sz="2000" b="1" dirty="0" err="1">
                <a:latin typeface="Courier New" pitchFamily="-112" charset="0"/>
              </a:rPr>
              <a:t>isWeekend</a:t>
            </a:r>
            <a:r>
              <a:rPr lang="en-US" sz="2000" b="1" dirty="0">
                <a:latin typeface="Courier New" pitchFamily="-112" charset="0"/>
              </a:rPr>
              <a:t> x = (x = Sa </a:t>
            </a:r>
            <a:r>
              <a:rPr lang="en-US" sz="2000" b="1" dirty="0" err="1">
                <a:latin typeface="Courier New" pitchFamily="-112" charset="0"/>
              </a:rPr>
              <a:t>orelse</a:t>
            </a:r>
            <a:r>
              <a:rPr lang="en-US" sz="2000" b="1" dirty="0">
                <a:latin typeface="Courier New" pitchFamily="-112" charset="0"/>
              </a:rPr>
              <a:t> x = Su);</a:t>
            </a:r>
          </a:p>
        </p:txBody>
      </p:sp>
    </p:spTree>
    <p:extLst>
      <p:ext uri="{BB962C8B-B14F-4D97-AF65-F5344CB8AC3E}">
        <p14:creationId xmlns:p14="http://schemas.microsoft.com/office/powerpoint/2010/main" val="3469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(cont’d)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28958"/>
            <a:ext cx="8229600" cy="462560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Tuples</a:t>
            </a:r>
          </a:p>
          <a:p>
            <a:pPr lvl="2"/>
            <a:r>
              <a:rPr lang="en-US" dirty="0" smtClean="0"/>
              <a:t>A tuple pair is a Cartesian product of two or more sets</a:t>
            </a:r>
          </a:p>
          <a:p>
            <a:pPr lvl="2"/>
            <a:r>
              <a:rPr lang="en-US" dirty="0" smtClean="0"/>
              <a:t>ML e.g., </a:t>
            </a:r>
            <a:r>
              <a:rPr lang="en-US" dirty="0" smtClean="0">
                <a:solidFill>
                  <a:srgbClr val="00B050"/>
                </a:solidFill>
              </a:rPr>
              <a:t>type </a:t>
            </a:r>
            <a:r>
              <a:rPr lang="en-US" dirty="0" err="1" smtClean="0">
                <a:solidFill>
                  <a:srgbClr val="00B050"/>
                </a:solidFill>
              </a:rPr>
              <a:t>intPair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* real;</a:t>
            </a:r>
          </a:p>
          <a:p>
            <a:pPr lvl="2"/>
            <a:r>
              <a:rPr lang="en-US" dirty="0" smtClean="0"/>
              <a:t>ML supports pure tuples like above and special types</a:t>
            </a:r>
            <a:r>
              <a:rPr lang="en-US" dirty="0"/>
              <a:t> </a:t>
            </a:r>
            <a:r>
              <a:rPr lang="en-US" dirty="0" smtClean="0"/>
              <a:t>of tuples called</a:t>
            </a:r>
            <a:r>
              <a:rPr lang="en-US" b="1" dirty="0" smtClean="0"/>
              <a:t> record type or structure type</a:t>
            </a:r>
          </a:p>
          <a:p>
            <a:pPr marL="768096" lvl="2" indent="0">
              <a:buNone/>
            </a:pPr>
            <a:endParaRPr lang="en-US" dirty="0" smtClean="0"/>
          </a:p>
          <a:p>
            <a:pPr marL="768096" lvl="2" indent="0">
              <a:buNone/>
            </a:pPr>
            <a:endParaRPr lang="en-US" dirty="0"/>
          </a:p>
          <a:p>
            <a:pPr marL="768096" lvl="2" indent="0">
              <a:buNone/>
            </a:pPr>
            <a:endParaRPr lang="en-US" dirty="0" smtClean="0"/>
          </a:p>
          <a:p>
            <a:pPr marL="768096" lvl="2" indent="0">
              <a:buNone/>
            </a:pPr>
            <a:endParaRPr lang="en-US" dirty="0"/>
          </a:p>
          <a:p>
            <a:pPr marL="768096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What is the difference between tuple and a record type? </a:t>
            </a:r>
          </a:p>
          <a:p>
            <a:pPr lvl="3"/>
            <a:r>
              <a:rPr lang="en-US" dirty="0" smtClean="0"/>
              <a:t>Record types have named components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381000" y="33528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C:	</a:t>
            </a:r>
          </a:p>
          <a:p>
            <a:pPr>
              <a:spcBef>
                <a:spcPct val="50000"/>
              </a:spcBef>
            </a:pPr>
            <a:r>
              <a:rPr lang="en-US" sz="2000" b="1" dirty="0" err="1">
                <a:latin typeface="Courier New" pitchFamily="-112" charset="0"/>
              </a:rPr>
              <a:t>struct</a:t>
            </a:r>
            <a:r>
              <a:rPr lang="en-US" sz="2000" b="1" dirty="0">
                <a:latin typeface="Courier New" pitchFamily="-112" charset="0"/>
              </a:rPr>
              <a:t> complex {</a:t>
            </a:r>
            <a:br>
              <a:rPr lang="en-US" sz="2000" b="1" dirty="0">
                <a:latin typeface="Courier New" pitchFamily="-112" charset="0"/>
              </a:rPr>
            </a:br>
            <a:r>
              <a:rPr lang="en-US" sz="2000" b="1" dirty="0">
                <a:latin typeface="Courier New" pitchFamily="-112" charset="0"/>
              </a:rPr>
              <a:t>  double </a:t>
            </a:r>
            <a:r>
              <a:rPr lang="en-US" sz="2000" b="1" dirty="0" err="1">
                <a:latin typeface="Courier New" pitchFamily="-112" charset="0"/>
              </a:rPr>
              <a:t>rp</a:t>
            </a:r>
            <a:r>
              <a:rPr lang="en-US" sz="2000" b="1" dirty="0">
                <a:latin typeface="Courier New" pitchFamily="-112" charset="0"/>
              </a:rPr>
              <a:t>;</a:t>
            </a:r>
            <a:br>
              <a:rPr lang="en-US" sz="2000" b="1" dirty="0">
                <a:latin typeface="Courier New" pitchFamily="-112" charset="0"/>
              </a:rPr>
            </a:br>
            <a:r>
              <a:rPr lang="en-US" sz="2000" b="1" dirty="0">
                <a:latin typeface="Courier New" pitchFamily="-112" charset="0"/>
              </a:rPr>
              <a:t>  double </a:t>
            </a:r>
            <a:r>
              <a:rPr lang="en-US" sz="2000" b="1" dirty="0" err="1">
                <a:latin typeface="Courier New" pitchFamily="-112" charset="0"/>
              </a:rPr>
              <a:t>ip</a:t>
            </a:r>
            <a:r>
              <a:rPr lang="en-US" sz="2000" b="1" dirty="0">
                <a:latin typeface="Courier New" pitchFamily="-112" charset="0"/>
              </a:rPr>
              <a:t>;</a:t>
            </a:r>
            <a:br>
              <a:rPr lang="en-US" sz="2000" b="1" dirty="0">
                <a:latin typeface="Courier New" pitchFamily="-112" charset="0"/>
              </a:rPr>
            </a:br>
            <a:r>
              <a:rPr lang="en-US" sz="2000" b="1" dirty="0">
                <a:latin typeface="Courier New" pitchFamily="-112" charset="0"/>
              </a:rPr>
              <a:t>};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352800" y="3352800"/>
            <a:ext cx="6324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ML: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ourier New" pitchFamily="-112" charset="0"/>
              </a:rPr>
              <a:t>type complex = </a:t>
            </a:r>
            <a:r>
              <a:rPr lang="en-US" sz="2000" b="1" dirty="0" smtClean="0">
                <a:latin typeface="Courier New" pitchFamily="-112" charset="0"/>
              </a:rPr>
              <a:t>{</a:t>
            </a:r>
            <a:r>
              <a:rPr lang="en-US" sz="2000" b="1" dirty="0">
                <a:latin typeface="Courier New" pitchFamily="-112" charset="0"/>
              </a:rPr>
              <a:t> </a:t>
            </a:r>
            <a:r>
              <a:rPr lang="en-US" sz="2000" b="1" dirty="0" err="1" smtClean="0">
                <a:latin typeface="Courier New" pitchFamily="-112" charset="0"/>
              </a:rPr>
              <a:t>rp:real,ip:real</a:t>
            </a:r>
            <a:r>
              <a:rPr lang="en-US" sz="2000" b="1" dirty="0" smtClean="0">
                <a:latin typeface="Courier New" pitchFamily="-112" charset="0"/>
              </a:rPr>
              <a:t>};</a:t>
            </a:r>
            <a:r>
              <a:rPr lang="en-US" sz="2000" b="1" dirty="0">
                <a:latin typeface="Courier New" pitchFamily="-112" charset="0"/>
              </a:rPr>
              <a:t/>
            </a:r>
            <a:br>
              <a:rPr lang="en-US" sz="2000" b="1" dirty="0">
                <a:latin typeface="Courier New" pitchFamily="-112" charset="0"/>
              </a:rPr>
            </a:br>
            <a:r>
              <a:rPr lang="en-US" sz="2000" b="1" dirty="0">
                <a:latin typeface="Courier New" pitchFamily="-112" charset="0"/>
              </a:rPr>
              <a:t>fun </a:t>
            </a:r>
            <a:r>
              <a:rPr lang="en-US" sz="2000" b="1" dirty="0" err="1">
                <a:latin typeface="Courier New" pitchFamily="-112" charset="0"/>
              </a:rPr>
              <a:t>getip</a:t>
            </a:r>
            <a:r>
              <a:rPr lang="en-US" sz="2000" b="1" dirty="0">
                <a:latin typeface="Courier New" pitchFamily="-112" charset="0"/>
              </a:rPr>
              <a:t> (x : complex) = #</a:t>
            </a:r>
            <a:r>
              <a:rPr lang="en-US" sz="2000" b="1" dirty="0" err="1">
                <a:latin typeface="Courier New" pitchFamily="-112" charset="0"/>
              </a:rPr>
              <a:t>ip</a:t>
            </a:r>
            <a:r>
              <a:rPr lang="en-US" sz="2000" b="1" dirty="0">
                <a:latin typeface="Courier New" pitchFamily="-112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(cont’d)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Arrays, strings, lists</a:t>
            </a:r>
          </a:p>
          <a:p>
            <a:pPr lvl="2"/>
            <a:r>
              <a:rPr lang="en-US" dirty="0" smtClean="0"/>
              <a:t>Integer based indices 0,1,…,n-1 vs. 1,2,…,n</a:t>
            </a:r>
          </a:p>
          <a:p>
            <a:pPr lvl="2"/>
            <a:r>
              <a:rPr lang="en-US" dirty="0" smtClean="0"/>
              <a:t>Values indexed by key value</a:t>
            </a:r>
          </a:p>
          <a:p>
            <a:pPr lvl="3"/>
            <a:r>
              <a:rPr lang="en-US" dirty="0" smtClean="0"/>
              <a:t>Keys are often 0,1,…n but can also be </a:t>
            </a:r>
            <a:r>
              <a:rPr lang="en-US" dirty="0" err="1" smtClean="0"/>
              <a:t>a,b,c</a:t>
            </a:r>
            <a:r>
              <a:rPr lang="en-US" dirty="0" smtClean="0"/>
              <a:t>, …z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Some questions to ponder when defining a language</a:t>
            </a:r>
          </a:p>
          <a:p>
            <a:pPr lvl="3"/>
            <a:r>
              <a:rPr lang="en-US" dirty="0" smtClean="0"/>
              <a:t>How are array elements represented in memory?</a:t>
            </a:r>
          </a:p>
          <a:p>
            <a:pPr lvl="3"/>
            <a:r>
              <a:rPr lang="en-US" dirty="0" smtClean="0"/>
              <a:t>How many dimensions to support?</a:t>
            </a:r>
          </a:p>
          <a:p>
            <a:pPr lvl="3"/>
            <a:r>
              <a:rPr lang="en-US" dirty="0" smtClean="0"/>
              <a:t>Can an array element be itself an array? Is this different from multi-dimensional arrays?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(cont’d)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625609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Unions</a:t>
            </a:r>
          </a:p>
          <a:p>
            <a:pPr lvl="2"/>
            <a:r>
              <a:rPr lang="en-US" dirty="0" smtClean="0"/>
              <a:t>Same memory location defined using two (or more) types.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difference between tuples and Unions?</a:t>
            </a:r>
          </a:p>
          <a:p>
            <a:pPr lvl="2"/>
            <a:r>
              <a:rPr lang="en-US" dirty="0" smtClean="0"/>
              <a:t>One value is stored  and has type equal to one of the types in the union</a:t>
            </a:r>
          </a:p>
          <a:p>
            <a:pPr lvl="1"/>
            <a:r>
              <a:rPr lang="en-US" dirty="0" smtClean="0"/>
              <a:t>Subtypes</a:t>
            </a:r>
          </a:p>
          <a:p>
            <a:pPr lvl="2"/>
            <a:r>
              <a:rPr lang="en-US" dirty="0" smtClean="0"/>
              <a:t>A subset of an existing type/set.</a:t>
            </a:r>
          </a:p>
          <a:p>
            <a:pPr lvl="2"/>
            <a:r>
              <a:rPr lang="en-US" dirty="0" smtClean="0"/>
              <a:t>Can usually support a superset of operations.</a:t>
            </a:r>
          </a:p>
          <a:p>
            <a:pPr lvl="1"/>
            <a:r>
              <a:rPr lang="en-US" dirty="0" smtClean="0"/>
              <a:t>Can you think of an example of a subtype in Java?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600" y="2425005"/>
            <a:ext cx="1795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C:</a:t>
            </a:r>
          </a:p>
          <a:p>
            <a:endParaRPr lang="en-US" sz="1400" dirty="0"/>
          </a:p>
          <a:p>
            <a:r>
              <a:rPr lang="en-US" sz="1400" b="1" dirty="0">
                <a:latin typeface="Courier New" pitchFamily="-112" charset="0"/>
              </a:rPr>
              <a:t>union element {</a:t>
            </a:r>
            <a:br>
              <a:rPr lang="en-US" sz="1400" b="1" dirty="0">
                <a:latin typeface="Courier New" pitchFamily="-112" charset="0"/>
              </a:rPr>
            </a:br>
            <a:r>
              <a:rPr lang="en-US" sz="1400" b="1" dirty="0">
                <a:latin typeface="Courier New" pitchFamily="-112" charset="0"/>
              </a:rPr>
              <a:t>  </a:t>
            </a:r>
            <a:r>
              <a:rPr lang="en-US" sz="1400" b="1" dirty="0" err="1">
                <a:latin typeface="Courier New" pitchFamily="-112" charset="0"/>
              </a:rPr>
              <a:t>int</a:t>
            </a:r>
            <a:r>
              <a:rPr lang="en-US" sz="1400" b="1" dirty="0">
                <a:latin typeface="Courier New" pitchFamily="-112" charset="0"/>
              </a:rPr>
              <a:t> </a:t>
            </a:r>
            <a:r>
              <a:rPr lang="en-US" sz="1400" b="1" dirty="0" err="1">
                <a:latin typeface="Courier New" pitchFamily="-112" charset="0"/>
              </a:rPr>
              <a:t>i</a:t>
            </a:r>
            <a:r>
              <a:rPr lang="en-US" sz="1400" b="1" dirty="0">
                <a:latin typeface="Courier New" pitchFamily="-112" charset="0"/>
              </a:rPr>
              <a:t>;</a:t>
            </a:r>
            <a:br>
              <a:rPr lang="en-US" sz="1400" b="1" dirty="0">
                <a:latin typeface="Courier New" pitchFamily="-112" charset="0"/>
              </a:rPr>
            </a:br>
            <a:r>
              <a:rPr lang="en-US" sz="1400" b="1" dirty="0">
                <a:latin typeface="Courier New" pitchFamily="-112" charset="0"/>
              </a:rPr>
              <a:t>  float f;</a:t>
            </a:r>
            <a:br>
              <a:rPr lang="en-US" sz="1400" b="1" dirty="0">
                <a:latin typeface="Courier New" pitchFamily="-112" charset="0"/>
              </a:rPr>
            </a:br>
            <a:r>
              <a:rPr lang="en-US" sz="1400" b="1" dirty="0">
                <a:latin typeface="Courier New" pitchFamily="-112" charset="0"/>
              </a:rPr>
              <a:t>};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53000" y="2412305"/>
            <a:ext cx="21178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ML:</a:t>
            </a:r>
          </a:p>
          <a:p>
            <a:endParaRPr lang="en-US" sz="1400"/>
          </a:p>
          <a:p>
            <a:r>
              <a:rPr lang="en-US" sz="1400" b="1">
                <a:latin typeface="Courier New" pitchFamily="-112" charset="0"/>
              </a:rPr>
              <a:t>datatype element =</a:t>
            </a:r>
            <a:br>
              <a:rPr lang="en-US" sz="1400" b="1">
                <a:latin typeface="Courier New" pitchFamily="-112" charset="0"/>
              </a:rPr>
            </a:br>
            <a:r>
              <a:rPr lang="en-US" sz="1400" b="1">
                <a:latin typeface="Courier New" pitchFamily="-112" charset="0"/>
              </a:rPr>
              <a:t>  I of int |</a:t>
            </a:r>
          </a:p>
          <a:p>
            <a:r>
              <a:rPr lang="en-US" sz="1400" b="1">
                <a:latin typeface="Courier New" pitchFamily="-112" charset="0"/>
              </a:rPr>
              <a:t>  F of real;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sz="2400" dirty="0" smtClean="0"/>
              <a:t>(cont’d)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Function types</a:t>
            </a:r>
          </a:p>
          <a:p>
            <a:pPr lvl="2"/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 B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Set of all functions with inputs from set A and outputs from set B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Set A == function domain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Set B == function range</a:t>
            </a:r>
          </a:p>
          <a:p>
            <a:pPr lvl="2"/>
            <a:r>
              <a:rPr lang="en-US" dirty="0" smtClean="0"/>
              <a:t>ML e.g., </a:t>
            </a:r>
            <a:r>
              <a:rPr lang="en-US" dirty="0" smtClean="0">
                <a:solidFill>
                  <a:srgbClr val="00B050"/>
                </a:solidFill>
              </a:rPr>
              <a:t>fun f (a: char, b: char) = (a=b);</a:t>
            </a:r>
          </a:p>
          <a:p>
            <a:pPr lvl="2"/>
            <a:r>
              <a:rPr lang="en-US" b="1" dirty="0" smtClean="0"/>
              <a:t>What is the type of the function above? </a:t>
            </a:r>
          </a:p>
          <a:p>
            <a:pPr lvl="2"/>
            <a:r>
              <a:rPr lang="en-US" dirty="0" smtClean="0"/>
              <a:t>Some questions to ponder when defining a language</a:t>
            </a:r>
          </a:p>
          <a:p>
            <a:pPr lvl="3"/>
            <a:r>
              <a:rPr lang="en-US" dirty="0" smtClean="0"/>
              <a:t>Can you store a function in a variable?</a:t>
            </a:r>
          </a:p>
          <a:p>
            <a:pPr lvl="3"/>
            <a:r>
              <a:rPr lang="en-US" dirty="0" smtClean="0"/>
              <a:t>Can you pass a function as a parameter?</a:t>
            </a:r>
          </a:p>
          <a:p>
            <a:pPr lvl="3"/>
            <a:r>
              <a:rPr lang="en-US" dirty="0" smtClean="0"/>
              <a:t>Can you return a function from a function?</a:t>
            </a:r>
          </a:p>
          <a:p>
            <a:pPr lvl="2"/>
            <a:r>
              <a:rPr lang="en-US" b="1" dirty="0" smtClean="0"/>
              <a:t>What type of language do you think supports all of these?</a:t>
            </a:r>
          </a:p>
          <a:p>
            <a:pPr lvl="2"/>
            <a:endParaRPr lang="en-US" dirty="0" smtClean="0"/>
          </a:p>
          <a:p>
            <a:pPr marL="1033272" lvl="3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400800" y="4845734"/>
            <a:ext cx="2483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all these things </a:t>
            </a:r>
          </a:p>
          <a:p>
            <a:r>
              <a:rPr lang="en-US" dirty="0" smtClean="0"/>
              <a:t>can be done to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Uses of Types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 annotations</a:t>
            </a:r>
          </a:p>
          <a:p>
            <a:pPr lvl="1"/>
            <a:r>
              <a:rPr lang="en-US" dirty="0" smtClean="0"/>
              <a:t>Supply explicit type info to lang. system</a:t>
            </a:r>
          </a:p>
          <a:p>
            <a:pPr lvl="1"/>
            <a:r>
              <a:rPr lang="en-US" dirty="0" smtClean="0"/>
              <a:t>Some languages require type annotations others do not</a:t>
            </a:r>
          </a:p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Does lang. infer type based on expression?</a:t>
            </a:r>
          </a:p>
          <a:p>
            <a:r>
              <a:rPr lang="en-US" dirty="0" smtClean="0"/>
              <a:t>Type Checking</a:t>
            </a:r>
          </a:p>
          <a:p>
            <a:pPr lvl="2"/>
            <a:r>
              <a:rPr lang="en-US" dirty="0" smtClean="0"/>
              <a:t>Check the consistency of operations </a:t>
            </a:r>
            <a:r>
              <a:rPr lang="en-US" dirty="0"/>
              <a:t>to operands.</a:t>
            </a:r>
          </a:p>
          <a:p>
            <a:pPr lvl="2"/>
            <a:r>
              <a:rPr lang="en-US" dirty="0"/>
              <a:t> Does the expression make sense?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not x – </a:t>
            </a:r>
            <a:r>
              <a:rPr lang="en-US" dirty="0">
                <a:cs typeface="Courier New" panose="02070309020205020404" pitchFamily="49" charset="0"/>
              </a:rPr>
              <a:t>does not make sense if x is a real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 Checking: Language variations</a:t>
            </a:r>
            <a:endParaRPr lang="en-US" sz="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much type checking does the language provide?</a:t>
            </a:r>
          </a:p>
          <a:p>
            <a:r>
              <a:rPr lang="en-US" dirty="0" smtClean="0"/>
              <a:t>Does it do static or dynamic type checking?</a:t>
            </a:r>
          </a:p>
          <a:p>
            <a:pPr lvl="1"/>
            <a:r>
              <a:rPr lang="en-US" dirty="0" smtClean="0"/>
              <a:t>Static – determine types for everything before running</a:t>
            </a:r>
          </a:p>
          <a:p>
            <a:pPr lvl="1"/>
            <a:r>
              <a:rPr lang="en-US" dirty="0" smtClean="0"/>
              <a:t>Dynamic – perform  type checking  at runtime</a:t>
            </a:r>
          </a:p>
          <a:p>
            <a:r>
              <a:rPr lang="en-US" b="1" dirty="0">
                <a:solidFill>
                  <a:srgbClr val="7030A0"/>
                </a:solidFill>
              </a:rPr>
              <a:t>S</a:t>
            </a:r>
            <a:r>
              <a:rPr lang="en-US" b="1" dirty="0" smtClean="0">
                <a:solidFill>
                  <a:srgbClr val="7030A0"/>
                </a:solidFill>
              </a:rPr>
              <a:t>trongly-typed language </a:t>
            </a:r>
            <a:r>
              <a:rPr lang="en-US" b="1" dirty="0" err="1" smtClean="0">
                <a:solidFill>
                  <a:srgbClr val="7030A0"/>
                </a:solidFill>
              </a:rPr>
              <a:t>a.k.a</a:t>
            </a:r>
            <a:r>
              <a:rPr lang="en-US" b="1" dirty="0" smtClean="0">
                <a:solidFill>
                  <a:srgbClr val="7030A0"/>
                </a:solidFill>
              </a:rPr>
              <a:t> type safe language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Reduces </a:t>
            </a:r>
            <a:r>
              <a:rPr lang="en-US" b="1" dirty="0" smtClean="0">
                <a:solidFill>
                  <a:srgbClr val="7030A0"/>
                </a:solidFill>
              </a:rPr>
              <a:t>security risks!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Does not allow incorrect applications of types to go undetected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9430</TotalTime>
  <Words>1044</Words>
  <Application>Microsoft Office PowerPoint</Application>
  <PresentationFormat>On-screen Show (4:3)</PresentationFormat>
  <Paragraphs>205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Types (A Type is a Set)</vt:lpstr>
      <vt:lpstr>Types</vt:lpstr>
      <vt:lpstr>Types (cont’d)</vt:lpstr>
      <vt:lpstr>Types (cont’d)</vt:lpstr>
      <vt:lpstr>Types (cont’d)</vt:lpstr>
      <vt:lpstr>Types (cont’d)</vt:lpstr>
      <vt:lpstr>Types (cont’d)</vt:lpstr>
      <vt:lpstr>Uses of Types</vt:lpstr>
      <vt:lpstr>Type Checking: Language variations</vt:lpstr>
      <vt:lpstr>Type Equivalence Issues</vt:lpstr>
      <vt:lpstr>Type Safe Languages (not in book)</vt:lpstr>
      <vt:lpstr>Type safety issues in C (not in book)</vt:lpstr>
      <vt:lpstr>Type safety issues lead to security risks</vt:lpstr>
      <vt:lpstr>PowerPoint Presentation</vt:lpstr>
      <vt:lpstr>When to use type un-safe languages?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Aparna Das</cp:lastModifiedBy>
  <cp:revision>182</cp:revision>
  <dcterms:created xsi:type="dcterms:W3CDTF">2013-05-28T16:49:45Z</dcterms:created>
  <dcterms:modified xsi:type="dcterms:W3CDTF">2018-02-26T17:49:16Z</dcterms:modified>
</cp:coreProperties>
</file>